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76" r:id="rId8"/>
    <p:sldId id="277" r:id="rId9"/>
    <p:sldId id="27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&#1043;&#1072;&#1083;&#1080;&#1085;&#1072;\Desktop\&#1054;%20&#1074;&#1099;&#1087;&#1091;&#1089;&#1082;&#1085;&#1080;&#1082;&#1072;&#1093;%20&#1088;&#1072;&#1073;&#1086;&#1090;&#1086;&#1076;&#1072;&#1090;&#1077;&#1083;&#1080;\&#1040;&#1085;&#1082;&#1077;&#1090;&#1072;%20&#1088;&#1072;&#1073;&#1086;&#1090;&#1086;&#1076;&#1072;&#1090;&#1077;&#1083;&#1103;%20&#1088;&#1077;&#1079;&#1091;&#1083;&#1100;&#1090;&#1072;&#1090;.xlsm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3;&#1072;&#1083;&#1080;&#1085;&#1072;\Desktop\&#1054;%20&#1074;&#1099;&#1087;&#1091;&#1089;&#1082;&#1085;&#1080;&#1082;&#1072;&#1093;%20&#1088;&#1072;&#1073;&#1086;&#1090;&#1086;&#1076;&#1072;&#1090;&#1077;&#1083;&#1080;\&#1040;&#1085;&#1082;&#1077;&#1090;&#1072;%20&#1088;&#1072;&#1073;&#1086;&#1090;&#1086;&#1076;&#1072;&#1090;&#1077;&#1083;&#1103;%20&#1088;&#1077;&#1079;&#1091;&#1083;&#1100;&#1090;&#1072;&#1090;.xlsm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3;&#1072;&#1083;&#1080;&#1085;&#1072;\Desktop\&#1054;%20&#1074;&#1099;&#1087;&#1091;&#1089;&#1082;&#1085;&#1080;&#1082;&#1072;&#1093;%20&#1088;&#1072;&#1073;&#1086;&#1090;&#1086;&#1076;&#1072;&#1090;&#1077;&#1083;&#1080;\&#1040;&#1085;&#1082;&#1077;&#1090;&#1072;%20&#1088;&#1072;&#1073;&#1086;&#1090;&#1086;&#1076;&#1072;&#1090;&#1077;&#1083;&#1103;%20&#1088;&#1077;&#1079;&#1091;&#1083;&#1100;&#1090;&#1072;&#1090;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800" b="0" i="0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Какие умения и навыки вы хотели бы видеть у выпускников, желающих работать в Вашей компании?</a:t>
            </a:r>
            <a:endParaRPr lang="ru-RU" sz="1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7044794400699911"/>
          <c:y val="9.6016285398849918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973131248767289E-2"/>
          <c:y val="0.14413572482870712"/>
          <c:w val="0.79715109310758159"/>
          <c:h val="0.519337686727889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Лист2!$A$8</c:f>
              <c:strCache>
                <c:ptCount val="1"/>
                <c:pt idx="0">
                  <c:v>Малая</c:v>
                </c:pt>
              </c:strCache>
            </c:strRef>
          </c:tx>
          <c:invertIfNegative val="0"/>
          <c:cat>
            <c:strRef>
              <c:f>Лист2!$EV$2:$FF$2</c:f>
              <c:strCache>
                <c:ptCount val="11"/>
                <c:pt idx="0">
                  <c:v>работать в команде</c:v>
                </c:pt>
                <c:pt idx="1">
                  <c:v>принимать решение</c:v>
                </c:pt>
                <c:pt idx="2">
                  <c:v>планировать карьеру</c:v>
                </c:pt>
                <c:pt idx="3">
                  <c:v>эффективно использовать время</c:v>
                </c:pt>
                <c:pt idx="4">
                  <c:v> отстаивать свою точку зрения</c:v>
                </c:pt>
                <c:pt idx="5">
                  <c:v>влиять на других людей</c:v>
                </c:pt>
                <c:pt idx="6">
                  <c:v>руководить людьми</c:v>
                </c:pt>
                <c:pt idx="7">
                  <c:v>разрешать конфликтные ситуации</c:v>
                </c:pt>
                <c:pt idx="8">
                  <c:v>брать ответственность на себя</c:v>
                </c:pt>
                <c:pt idx="9">
                  <c:v>грамотно излагать свои мысли</c:v>
                </c:pt>
                <c:pt idx="10">
                  <c:v>др.</c:v>
                </c:pt>
              </c:strCache>
            </c:strRef>
          </c:cat>
          <c:val>
            <c:numRef>
              <c:f>Лист2!$EV$8:$FF$8</c:f>
              <c:numCache>
                <c:formatCode>0%</c:formatCode>
                <c:ptCount val="11"/>
                <c:pt idx="0">
                  <c:v>0.65217391304347883</c:v>
                </c:pt>
                <c:pt idx="1">
                  <c:v>0.65217391304347883</c:v>
                </c:pt>
                <c:pt idx="2">
                  <c:v>0.21739130434782619</c:v>
                </c:pt>
                <c:pt idx="3">
                  <c:v>0.47826086956521752</c:v>
                </c:pt>
                <c:pt idx="4">
                  <c:v>0.47826086956521752</c:v>
                </c:pt>
                <c:pt idx="5">
                  <c:v>0.17391304347826098</c:v>
                </c:pt>
                <c:pt idx="6">
                  <c:v>0.34782608695652195</c:v>
                </c:pt>
                <c:pt idx="7">
                  <c:v>0.30434782608695665</c:v>
                </c:pt>
                <c:pt idx="8">
                  <c:v>0.47826086956521752</c:v>
                </c:pt>
                <c:pt idx="9">
                  <c:v>0.65217391304347883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Лист2!$A$9</c:f>
              <c:strCache>
                <c:ptCount val="1"/>
                <c:pt idx="0">
                  <c:v>Средняя</c:v>
                </c:pt>
              </c:strCache>
            </c:strRef>
          </c:tx>
          <c:invertIfNegative val="0"/>
          <c:cat>
            <c:strRef>
              <c:f>Лист2!$EV$2:$FF$2</c:f>
              <c:strCache>
                <c:ptCount val="11"/>
                <c:pt idx="0">
                  <c:v>работать в команде</c:v>
                </c:pt>
                <c:pt idx="1">
                  <c:v>принимать решение</c:v>
                </c:pt>
                <c:pt idx="2">
                  <c:v>планировать карьеру</c:v>
                </c:pt>
                <c:pt idx="3">
                  <c:v>эффективно использовать время</c:v>
                </c:pt>
                <c:pt idx="4">
                  <c:v> отстаивать свою точку зрения</c:v>
                </c:pt>
                <c:pt idx="5">
                  <c:v>влиять на других людей</c:v>
                </c:pt>
                <c:pt idx="6">
                  <c:v>руководить людьми</c:v>
                </c:pt>
                <c:pt idx="7">
                  <c:v>разрешать конфликтные ситуации</c:v>
                </c:pt>
                <c:pt idx="8">
                  <c:v>брать ответственность на себя</c:v>
                </c:pt>
                <c:pt idx="9">
                  <c:v>грамотно излагать свои мысли</c:v>
                </c:pt>
                <c:pt idx="10">
                  <c:v>др.</c:v>
                </c:pt>
              </c:strCache>
            </c:strRef>
          </c:cat>
          <c:val>
            <c:numRef>
              <c:f>Лист2!$EV$9:$FF$9</c:f>
              <c:numCache>
                <c:formatCode>0%</c:formatCode>
                <c:ptCount val="11"/>
                <c:pt idx="0">
                  <c:v>0.8</c:v>
                </c:pt>
                <c:pt idx="1">
                  <c:v>0.65000000000000024</c:v>
                </c:pt>
                <c:pt idx="2">
                  <c:v>0.2</c:v>
                </c:pt>
                <c:pt idx="3">
                  <c:v>0.5</c:v>
                </c:pt>
                <c:pt idx="4">
                  <c:v>0.42500000000000016</c:v>
                </c:pt>
                <c:pt idx="5">
                  <c:v>0.125</c:v>
                </c:pt>
                <c:pt idx="6">
                  <c:v>0.22500000000000003</c:v>
                </c:pt>
                <c:pt idx="7">
                  <c:v>0.37500000000000011</c:v>
                </c:pt>
                <c:pt idx="8">
                  <c:v>0.37500000000000011</c:v>
                </c:pt>
                <c:pt idx="9">
                  <c:v>0.6000000000000002</c:v>
                </c:pt>
                <c:pt idx="10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Лист2!$A$10</c:f>
              <c:strCache>
                <c:ptCount val="1"/>
                <c:pt idx="0">
                  <c:v>Крупная</c:v>
                </c:pt>
              </c:strCache>
            </c:strRef>
          </c:tx>
          <c:invertIfNegative val="0"/>
          <c:cat>
            <c:strRef>
              <c:f>Лист2!$EV$2:$FF$2</c:f>
              <c:strCache>
                <c:ptCount val="11"/>
                <c:pt idx="0">
                  <c:v>работать в команде</c:v>
                </c:pt>
                <c:pt idx="1">
                  <c:v>принимать решение</c:v>
                </c:pt>
                <c:pt idx="2">
                  <c:v>планировать карьеру</c:v>
                </c:pt>
                <c:pt idx="3">
                  <c:v>эффективно использовать время</c:v>
                </c:pt>
                <c:pt idx="4">
                  <c:v> отстаивать свою точку зрения</c:v>
                </c:pt>
                <c:pt idx="5">
                  <c:v>влиять на других людей</c:v>
                </c:pt>
                <c:pt idx="6">
                  <c:v>руководить людьми</c:v>
                </c:pt>
                <c:pt idx="7">
                  <c:v>разрешать конфликтные ситуации</c:v>
                </c:pt>
                <c:pt idx="8">
                  <c:v>брать ответственность на себя</c:v>
                </c:pt>
                <c:pt idx="9">
                  <c:v>грамотно излагать свои мысли</c:v>
                </c:pt>
                <c:pt idx="10">
                  <c:v>др.</c:v>
                </c:pt>
              </c:strCache>
            </c:strRef>
          </c:cat>
          <c:val>
            <c:numRef>
              <c:f>Лист2!$EV$10:$FF$10</c:f>
              <c:numCache>
                <c:formatCode>0%</c:formatCode>
                <c:ptCount val="11"/>
                <c:pt idx="0">
                  <c:v>0.76923076923076927</c:v>
                </c:pt>
                <c:pt idx="1">
                  <c:v>0.84615384615384648</c:v>
                </c:pt>
                <c:pt idx="2">
                  <c:v>0.30769230769230782</c:v>
                </c:pt>
                <c:pt idx="3">
                  <c:v>0.65384615384615385</c:v>
                </c:pt>
                <c:pt idx="4">
                  <c:v>0.30769230769230782</c:v>
                </c:pt>
                <c:pt idx="5">
                  <c:v>3.8461538461538471E-2</c:v>
                </c:pt>
                <c:pt idx="6">
                  <c:v>0.46153846153846168</c:v>
                </c:pt>
                <c:pt idx="7">
                  <c:v>0.30769230769230782</c:v>
                </c:pt>
                <c:pt idx="8">
                  <c:v>0.65384615384615385</c:v>
                </c:pt>
                <c:pt idx="9">
                  <c:v>0.53846153846153844</c:v>
                </c:pt>
                <c:pt idx="1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7226880"/>
        <c:axId val="85148800"/>
        <c:axId val="0"/>
      </c:bar3DChart>
      <c:catAx>
        <c:axId val="1272268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85148800"/>
        <c:crosses val="autoZero"/>
        <c:auto val="1"/>
        <c:lblAlgn val="ctr"/>
        <c:lblOffset val="100"/>
        <c:noMultiLvlLbl val="0"/>
      </c:catAx>
      <c:valAx>
        <c:axId val="85148800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2722688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800" b="0" i="0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Как вы, исходя из личного опыта, оцениваете </a:t>
            </a:r>
            <a:br>
              <a:rPr lang="ru-RU" sz="1800" b="0" i="0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0" i="0" baseline="0" dirty="0">
                <a:solidFill>
                  <a:schemeClr val="accent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знания </a:t>
            </a:r>
            <a:r>
              <a:rPr lang="ru-RU" sz="1800" b="0" i="0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профилю выпускников филиала?</a:t>
            </a:r>
            <a:endParaRPr lang="ru-RU" sz="1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3722843916254607"/>
          <c:y val="3.4059646559853794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Лист2!$A$4</c:f>
              <c:strCache>
                <c:ptCount val="1"/>
                <c:pt idx="0">
                  <c:v>Малая</c:v>
                </c:pt>
              </c:strCache>
            </c:strRef>
          </c:tx>
          <c:invertIfNegative val="0"/>
          <c:cat>
            <c:strRef>
              <c:f>Лист2!$P$3:$T$3</c:f>
              <c:strCache>
                <c:ptCount val="5"/>
                <c:pt idx="0">
                  <c:v>очень высокое</c:v>
                </c:pt>
                <c:pt idx="1">
                  <c:v> высокое</c:v>
                </c:pt>
                <c:pt idx="2">
                  <c:v> среднее</c:v>
                </c:pt>
                <c:pt idx="3">
                  <c:v> низкое</c:v>
                </c:pt>
                <c:pt idx="4">
                  <c:v>затрудняюсь ответить </c:v>
                </c:pt>
              </c:strCache>
            </c:strRef>
          </c:cat>
          <c:val>
            <c:numRef>
              <c:f>Лист2!$P$4:$T$4</c:f>
            </c:numRef>
          </c:val>
        </c:ser>
        <c:ser>
          <c:idx val="1"/>
          <c:order val="1"/>
          <c:tx>
            <c:strRef>
              <c:f>Лист2!$A$5</c:f>
              <c:strCache>
                <c:ptCount val="1"/>
                <c:pt idx="0">
                  <c:v>Средняя</c:v>
                </c:pt>
              </c:strCache>
            </c:strRef>
          </c:tx>
          <c:invertIfNegative val="0"/>
          <c:cat>
            <c:strRef>
              <c:f>Лист2!$P$3:$T$3</c:f>
              <c:strCache>
                <c:ptCount val="5"/>
                <c:pt idx="0">
                  <c:v>очень высокое</c:v>
                </c:pt>
                <c:pt idx="1">
                  <c:v> высокое</c:v>
                </c:pt>
                <c:pt idx="2">
                  <c:v> среднее</c:v>
                </c:pt>
                <c:pt idx="3">
                  <c:v> низкое</c:v>
                </c:pt>
                <c:pt idx="4">
                  <c:v>затрудняюсь ответить </c:v>
                </c:pt>
              </c:strCache>
            </c:strRef>
          </c:cat>
          <c:val>
            <c:numRef>
              <c:f>Лист2!$P$5:$T$5</c:f>
            </c:numRef>
          </c:val>
        </c:ser>
        <c:ser>
          <c:idx val="2"/>
          <c:order val="2"/>
          <c:tx>
            <c:strRef>
              <c:f>Лист2!$A$6</c:f>
              <c:strCache>
                <c:ptCount val="1"/>
                <c:pt idx="0">
                  <c:v>Крупная</c:v>
                </c:pt>
              </c:strCache>
            </c:strRef>
          </c:tx>
          <c:invertIfNegative val="0"/>
          <c:cat>
            <c:strRef>
              <c:f>Лист2!$P$3:$T$3</c:f>
              <c:strCache>
                <c:ptCount val="5"/>
                <c:pt idx="0">
                  <c:v>очень высокое</c:v>
                </c:pt>
                <c:pt idx="1">
                  <c:v> высокое</c:v>
                </c:pt>
                <c:pt idx="2">
                  <c:v> среднее</c:v>
                </c:pt>
                <c:pt idx="3">
                  <c:v> низкое</c:v>
                </c:pt>
                <c:pt idx="4">
                  <c:v>затрудняюсь ответить </c:v>
                </c:pt>
              </c:strCache>
            </c:strRef>
          </c:cat>
          <c:val>
            <c:numRef>
              <c:f>Лист2!$P$6:$T$6</c:f>
            </c:numRef>
          </c:val>
        </c:ser>
        <c:ser>
          <c:idx val="3"/>
          <c:order val="3"/>
          <c:tx>
            <c:strRef>
              <c:f>Лист2!$A$7</c:f>
              <c:strCache>
                <c:ptCount val="1"/>
                <c:pt idx="0">
                  <c:v>ИТОГО</c:v>
                </c:pt>
              </c:strCache>
            </c:strRef>
          </c:tx>
          <c:invertIfNegative val="0"/>
          <c:cat>
            <c:strRef>
              <c:f>Лист2!$P$3:$T$3</c:f>
              <c:strCache>
                <c:ptCount val="5"/>
                <c:pt idx="0">
                  <c:v>очень высокое</c:v>
                </c:pt>
                <c:pt idx="1">
                  <c:v> высокое</c:v>
                </c:pt>
                <c:pt idx="2">
                  <c:v> среднее</c:v>
                </c:pt>
                <c:pt idx="3">
                  <c:v> низкое</c:v>
                </c:pt>
                <c:pt idx="4">
                  <c:v>затрудняюсь ответить </c:v>
                </c:pt>
              </c:strCache>
            </c:strRef>
          </c:cat>
          <c:val>
            <c:numRef>
              <c:f>Лист2!$P$7:$T$7</c:f>
            </c:numRef>
          </c:val>
        </c:ser>
        <c:ser>
          <c:idx val="4"/>
          <c:order val="4"/>
          <c:tx>
            <c:strRef>
              <c:f>Лист2!$A$8</c:f>
              <c:strCache>
                <c:ptCount val="1"/>
                <c:pt idx="0">
                  <c:v>Малая</c:v>
                </c:pt>
              </c:strCache>
            </c:strRef>
          </c:tx>
          <c:invertIfNegative val="0"/>
          <c:cat>
            <c:strRef>
              <c:f>Лист2!$P$3:$T$3</c:f>
              <c:strCache>
                <c:ptCount val="5"/>
                <c:pt idx="0">
                  <c:v>очень высокое</c:v>
                </c:pt>
                <c:pt idx="1">
                  <c:v> высокое</c:v>
                </c:pt>
                <c:pt idx="2">
                  <c:v> среднее</c:v>
                </c:pt>
                <c:pt idx="3">
                  <c:v> низкое</c:v>
                </c:pt>
                <c:pt idx="4">
                  <c:v>затрудняюсь ответить </c:v>
                </c:pt>
              </c:strCache>
            </c:strRef>
          </c:cat>
          <c:val>
            <c:numRef>
              <c:f>Лист2!$P$8:$T$8</c:f>
              <c:numCache>
                <c:formatCode>0%</c:formatCode>
                <c:ptCount val="5"/>
                <c:pt idx="0">
                  <c:v>0.65217391304347883</c:v>
                </c:pt>
                <c:pt idx="1">
                  <c:v>0.30434782608695665</c:v>
                </c:pt>
                <c:pt idx="2">
                  <c:v>4.3478260869565223E-2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5"/>
          <c:order val="5"/>
          <c:tx>
            <c:strRef>
              <c:f>Лист2!$A$9</c:f>
              <c:strCache>
                <c:ptCount val="1"/>
                <c:pt idx="0">
                  <c:v>Средняя</c:v>
                </c:pt>
              </c:strCache>
            </c:strRef>
          </c:tx>
          <c:invertIfNegative val="0"/>
          <c:cat>
            <c:strRef>
              <c:f>Лист2!$P$3:$T$3</c:f>
              <c:strCache>
                <c:ptCount val="5"/>
                <c:pt idx="0">
                  <c:v>очень высокое</c:v>
                </c:pt>
                <c:pt idx="1">
                  <c:v> высокое</c:v>
                </c:pt>
                <c:pt idx="2">
                  <c:v> среднее</c:v>
                </c:pt>
                <c:pt idx="3">
                  <c:v> низкое</c:v>
                </c:pt>
                <c:pt idx="4">
                  <c:v>затрудняюсь ответить </c:v>
                </c:pt>
              </c:strCache>
            </c:strRef>
          </c:cat>
          <c:val>
            <c:numRef>
              <c:f>Лист2!$P$9:$T$9</c:f>
              <c:numCache>
                <c:formatCode>0%</c:formatCode>
                <c:ptCount val="5"/>
                <c:pt idx="0">
                  <c:v>0.52500000000000002</c:v>
                </c:pt>
                <c:pt idx="1">
                  <c:v>0.42500000000000016</c:v>
                </c:pt>
                <c:pt idx="2">
                  <c:v>7.5000000000000025E-2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6"/>
          <c:order val="6"/>
          <c:tx>
            <c:strRef>
              <c:f>Лист2!$A$10</c:f>
              <c:strCache>
                <c:ptCount val="1"/>
                <c:pt idx="0">
                  <c:v>Крупная</c:v>
                </c:pt>
              </c:strCache>
            </c:strRef>
          </c:tx>
          <c:invertIfNegative val="0"/>
          <c:cat>
            <c:strRef>
              <c:f>Лист2!$P$3:$T$3</c:f>
              <c:strCache>
                <c:ptCount val="5"/>
                <c:pt idx="0">
                  <c:v>очень высокое</c:v>
                </c:pt>
                <c:pt idx="1">
                  <c:v> высокое</c:v>
                </c:pt>
                <c:pt idx="2">
                  <c:v> среднее</c:v>
                </c:pt>
                <c:pt idx="3">
                  <c:v> низкое</c:v>
                </c:pt>
                <c:pt idx="4">
                  <c:v>затрудняюсь ответить </c:v>
                </c:pt>
              </c:strCache>
            </c:strRef>
          </c:cat>
          <c:val>
            <c:numRef>
              <c:f>Лист2!$P$10:$T$10</c:f>
              <c:numCache>
                <c:formatCode>0%</c:formatCode>
                <c:ptCount val="5"/>
                <c:pt idx="0">
                  <c:v>0.38461538461538475</c:v>
                </c:pt>
                <c:pt idx="1">
                  <c:v>0.57692307692307732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383040"/>
        <c:axId val="85154560"/>
        <c:axId val="0"/>
      </c:bar3DChart>
      <c:catAx>
        <c:axId val="793830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85154560"/>
        <c:crosses val="autoZero"/>
        <c:auto val="1"/>
        <c:lblAlgn val="ctr"/>
        <c:lblOffset val="100"/>
        <c:noMultiLvlLbl val="0"/>
      </c:catAx>
      <c:valAx>
        <c:axId val="85154560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938304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вы, исходя из личного опыта, оцениваете </a:t>
            </a:r>
            <a:b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практическую подготовку 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профилю выпускников филиала?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Лист2!$A$4</c:f>
              <c:strCache>
                <c:ptCount val="1"/>
                <c:pt idx="0">
                  <c:v>Малая</c:v>
                </c:pt>
              </c:strCache>
            </c:strRef>
          </c:tx>
          <c:invertIfNegative val="0"/>
          <c:cat>
            <c:strRef>
              <c:f>Лист2!$U$3:$Y$3</c:f>
              <c:strCache>
                <c:ptCount val="5"/>
                <c:pt idx="0">
                  <c:v>очень высокое</c:v>
                </c:pt>
                <c:pt idx="1">
                  <c:v> высокое</c:v>
                </c:pt>
                <c:pt idx="2">
                  <c:v> среднее</c:v>
                </c:pt>
                <c:pt idx="3">
                  <c:v> низкое</c:v>
                </c:pt>
                <c:pt idx="4">
                  <c:v>затрудняюсь ответить </c:v>
                </c:pt>
              </c:strCache>
            </c:strRef>
          </c:cat>
          <c:val>
            <c:numRef>
              <c:f>Лист2!$U$4:$Y$4</c:f>
            </c:numRef>
          </c:val>
        </c:ser>
        <c:ser>
          <c:idx val="1"/>
          <c:order val="1"/>
          <c:tx>
            <c:strRef>
              <c:f>Лист2!$A$5</c:f>
              <c:strCache>
                <c:ptCount val="1"/>
                <c:pt idx="0">
                  <c:v>Средняя</c:v>
                </c:pt>
              </c:strCache>
            </c:strRef>
          </c:tx>
          <c:invertIfNegative val="0"/>
          <c:cat>
            <c:strRef>
              <c:f>Лист2!$U$3:$Y$3</c:f>
              <c:strCache>
                <c:ptCount val="5"/>
                <c:pt idx="0">
                  <c:v>очень высокое</c:v>
                </c:pt>
                <c:pt idx="1">
                  <c:v> высокое</c:v>
                </c:pt>
                <c:pt idx="2">
                  <c:v> среднее</c:v>
                </c:pt>
                <c:pt idx="3">
                  <c:v> низкое</c:v>
                </c:pt>
                <c:pt idx="4">
                  <c:v>затрудняюсь ответить </c:v>
                </c:pt>
              </c:strCache>
            </c:strRef>
          </c:cat>
          <c:val>
            <c:numRef>
              <c:f>Лист2!$U$5:$Y$5</c:f>
            </c:numRef>
          </c:val>
        </c:ser>
        <c:ser>
          <c:idx val="2"/>
          <c:order val="2"/>
          <c:tx>
            <c:strRef>
              <c:f>Лист2!$A$6</c:f>
              <c:strCache>
                <c:ptCount val="1"/>
                <c:pt idx="0">
                  <c:v>Крупная</c:v>
                </c:pt>
              </c:strCache>
            </c:strRef>
          </c:tx>
          <c:invertIfNegative val="0"/>
          <c:cat>
            <c:strRef>
              <c:f>Лист2!$U$3:$Y$3</c:f>
              <c:strCache>
                <c:ptCount val="5"/>
                <c:pt idx="0">
                  <c:v>очень высокое</c:v>
                </c:pt>
                <c:pt idx="1">
                  <c:v> высокое</c:v>
                </c:pt>
                <c:pt idx="2">
                  <c:v> среднее</c:v>
                </c:pt>
                <c:pt idx="3">
                  <c:v> низкое</c:v>
                </c:pt>
                <c:pt idx="4">
                  <c:v>затрудняюсь ответить </c:v>
                </c:pt>
              </c:strCache>
            </c:strRef>
          </c:cat>
          <c:val>
            <c:numRef>
              <c:f>Лист2!$U$6:$Y$6</c:f>
            </c:numRef>
          </c:val>
        </c:ser>
        <c:ser>
          <c:idx val="3"/>
          <c:order val="3"/>
          <c:tx>
            <c:strRef>
              <c:f>Лист2!$A$7</c:f>
              <c:strCache>
                <c:ptCount val="1"/>
                <c:pt idx="0">
                  <c:v>ИТОГО</c:v>
                </c:pt>
              </c:strCache>
            </c:strRef>
          </c:tx>
          <c:invertIfNegative val="0"/>
          <c:cat>
            <c:strRef>
              <c:f>Лист2!$U$3:$Y$3</c:f>
              <c:strCache>
                <c:ptCount val="5"/>
                <c:pt idx="0">
                  <c:v>очень высокое</c:v>
                </c:pt>
                <c:pt idx="1">
                  <c:v> высокое</c:v>
                </c:pt>
                <c:pt idx="2">
                  <c:v> среднее</c:v>
                </c:pt>
                <c:pt idx="3">
                  <c:v> низкое</c:v>
                </c:pt>
                <c:pt idx="4">
                  <c:v>затрудняюсь ответить </c:v>
                </c:pt>
              </c:strCache>
            </c:strRef>
          </c:cat>
          <c:val>
            <c:numRef>
              <c:f>Лист2!$U$7:$Y$7</c:f>
            </c:numRef>
          </c:val>
        </c:ser>
        <c:ser>
          <c:idx val="4"/>
          <c:order val="4"/>
          <c:tx>
            <c:strRef>
              <c:f>Лист2!$A$8</c:f>
              <c:strCache>
                <c:ptCount val="1"/>
                <c:pt idx="0">
                  <c:v>Малая</c:v>
                </c:pt>
              </c:strCache>
            </c:strRef>
          </c:tx>
          <c:invertIfNegative val="0"/>
          <c:cat>
            <c:strRef>
              <c:f>Лист2!$U$3:$Y$3</c:f>
              <c:strCache>
                <c:ptCount val="5"/>
                <c:pt idx="0">
                  <c:v>очень высокое</c:v>
                </c:pt>
                <c:pt idx="1">
                  <c:v> высокое</c:v>
                </c:pt>
                <c:pt idx="2">
                  <c:v> среднее</c:v>
                </c:pt>
                <c:pt idx="3">
                  <c:v> низкое</c:v>
                </c:pt>
                <c:pt idx="4">
                  <c:v>затрудняюсь ответить </c:v>
                </c:pt>
              </c:strCache>
            </c:strRef>
          </c:cat>
          <c:val>
            <c:numRef>
              <c:f>Лист2!$U$8:$Y$8</c:f>
              <c:numCache>
                <c:formatCode>0%</c:formatCode>
                <c:ptCount val="5"/>
                <c:pt idx="0">
                  <c:v>0.39130434782608714</c:v>
                </c:pt>
                <c:pt idx="1">
                  <c:v>0.47826086956521752</c:v>
                </c:pt>
                <c:pt idx="2">
                  <c:v>0.1304347826086957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5"/>
          <c:order val="5"/>
          <c:tx>
            <c:strRef>
              <c:f>Лист2!$A$9</c:f>
              <c:strCache>
                <c:ptCount val="1"/>
                <c:pt idx="0">
                  <c:v>Средняя</c:v>
                </c:pt>
              </c:strCache>
            </c:strRef>
          </c:tx>
          <c:invertIfNegative val="0"/>
          <c:cat>
            <c:strRef>
              <c:f>Лист2!$U$3:$Y$3</c:f>
              <c:strCache>
                <c:ptCount val="5"/>
                <c:pt idx="0">
                  <c:v>очень высокое</c:v>
                </c:pt>
                <c:pt idx="1">
                  <c:v> высокое</c:v>
                </c:pt>
                <c:pt idx="2">
                  <c:v> среднее</c:v>
                </c:pt>
                <c:pt idx="3">
                  <c:v> низкое</c:v>
                </c:pt>
                <c:pt idx="4">
                  <c:v>затрудняюсь ответить </c:v>
                </c:pt>
              </c:strCache>
            </c:strRef>
          </c:cat>
          <c:val>
            <c:numRef>
              <c:f>Лист2!$U$9:$Y$9</c:f>
              <c:numCache>
                <c:formatCode>0%</c:formatCode>
                <c:ptCount val="5"/>
                <c:pt idx="0">
                  <c:v>0.37500000000000011</c:v>
                </c:pt>
                <c:pt idx="1">
                  <c:v>0.5</c:v>
                </c:pt>
                <c:pt idx="2">
                  <c:v>7.5000000000000011E-2</c:v>
                </c:pt>
                <c:pt idx="3">
                  <c:v>0.05</c:v>
                </c:pt>
                <c:pt idx="4">
                  <c:v>0</c:v>
                </c:pt>
              </c:numCache>
            </c:numRef>
          </c:val>
        </c:ser>
        <c:ser>
          <c:idx val="6"/>
          <c:order val="6"/>
          <c:tx>
            <c:strRef>
              <c:f>Лист2!$A$10</c:f>
              <c:strCache>
                <c:ptCount val="1"/>
                <c:pt idx="0">
                  <c:v>Крупная</c:v>
                </c:pt>
              </c:strCache>
            </c:strRef>
          </c:tx>
          <c:invertIfNegative val="0"/>
          <c:cat>
            <c:strRef>
              <c:f>Лист2!$U$3:$Y$3</c:f>
              <c:strCache>
                <c:ptCount val="5"/>
                <c:pt idx="0">
                  <c:v>очень высокое</c:v>
                </c:pt>
                <c:pt idx="1">
                  <c:v> высокое</c:v>
                </c:pt>
                <c:pt idx="2">
                  <c:v> среднее</c:v>
                </c:pt>
                <c:pt idx="3">
                  <c:v> низкое</c:v>
                </c:pt>
                <c:pt idx="4">
                  <c:v>затрудняюсь ответить </c:v>
                </c:pt>
              </c:strCache>
            </c:strRef>
          </c:cat>
          <c:val>
            <c:numRef>
              <c:f>Лист2!$U$10:$Y$10</c:f>
              <c:numCache>
                <c:formatCode>0%</c:formatCode>
                <c:ptCount val="5"/>
                <c:pt idx="0">
                  <c:v>0.23076923076923089</c:v>
                </c:pt>
                <c:pt idx="1">
                  <c:v>0.5</c:v>
                </c:pt>
                <c:pt idx="2">
                  <c:v>0.15384615384615394</c:v>
                </c:pt>
                <c:pt idx="3">
                  <c:v>0</c:v>
                </c:pt>
                <c:pt idx="4">
                  <c:v>3.8461538461538464E-2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60064"/>
        <c:axId val="80348864"/>
        <c:axId val="0"/>
      </c:bar3DChart>
      <c:catAx>
        <c:axId val="799600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80348864"/>
        <c:crosses val="autoZero"/>
        <c:auto val="1"/>
        <c:lblAlgn val="ctr"/>
        <c:lblOffset val="100"/>
        <c:noMultiLvlLbl val="0"/>
      </c:catAx>
      <c:valAx>
        <c:axId val="80348864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996006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800" b="0" i="0" baseline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Определите, какие качества личности являются самыми важными для эффективной работы в Вашей компании?</a:t>
            </a:r>
            <a:endParaRPr lang="ru-RU" sz="1800" b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Лист2!$A$8</c:f>
              <c:strCache>
                <c:ptCount val="1"/>
                <c:pt idx="0">
                  <c:v>Малая</c:v>
                </c:pt>
              </c:strCache>
            </c:strRef>
          </c:tx>
          <c:invertIfNegative val="0"/>
          <c:cat>
            <c:strRef>
              <c:f>Лист2!$FG$2:$GA$2</c:f>
              <c:strCache>
                <c:ptCount val="21"/>
                <c:pt idx="0">
                  <c:v>дисциплинированность</c:v>
                </c:pt>
                <c:pt idx="1">
                  <c:v>ответственность</c:v>
                </c:pt>
                <c:pt idx="2">
                  <c:v>трудолюбие</c:v>
                </c:pt>
                <c:pt idx="3">
                  <c:v>аккуратность</c:v>
                </c:pt>
                <c:pt idx="4">
                  <c:v>работоспособность</c:v>
                </c:pt>
                <c:pt idx="5">
                  <c:v>исполнительность</c:v>
                </c:pt>
                <c:pt idx="6">
                  <c:v>организованность</c:v>
                </c:pt>
                <c:pt idx="7">
                  <c:v>стрессоустойчивость</c:v>
                </c:pt>
                <c:pt idx="8">
                  <c:v>энергичность</c:v>
                </c:pt>
                <c:pt idx="9">
                  <c:v>креативность</c:v>
                </c:pt>
                <c:pt idx="10">
                  <c:v>любознательность</c:v>
                </c:pt>
                <c:pt idx="11">
                  <c:v>сообразительность</c:v>
                </c:pt>
                <c:pt idx="12">
                  <c:v>доброжелательность</c:v>
                </c:pt>
                <c:pt idx="13">
                  <c:v>справедливость</c:v>
                </c:pt>
                <c:pt idx="14">
                  <c:v>жизнерадостность</c:v>
                </c:pt>
                <c:pt idx="15">
                  <c:v>открытость</c:v>
                </c:pt>
                <c:pt idx="16">
                  <c:v>общительность</c:v>
                </c:pt>
                <c:pt idx="17">
                  <c:v>порядочность</c:v>
                </c:pt>
                <c:pt idx="18">
                  <c:v>предприимчивость</c:v>
                </c:pt>
                <c:pt idx="19">
                  <c:v>лидерство</c:v>
                </c:pt>
                <c:pt idx="20">
                  <c:v>др.</c:v>
                </c:pt>
              </c:strCache>
            </c:strRef>
          </c:cat>
          <c:val>
            <c:numRef>
              <c:f>Лист2!$FG$8:$GA$8</c:f>
              <c:numCache>
                <c:formatCode>0%</c:formatCode>
                <c:ptCount val="21"/>
                <c:pt idx="0">
                  <c:v>0.52173913043478293</c:v>
                </c:pt>
                <c:pt idx="1">
                  <c:v>0.78260869565217428</c:v>
                </c:pt>
                <c:pt idx="2">
                  <c:v>0.60869565217391375</c:v>
                </c:pt>
                <c:pt idx="3">
                  <c:v>4.3478260869565223E-2</c:v>
                </c:pt>
                <c:pt idx="4">
                  <c:v>0.47826086956521752</c:v>
                </c:pt>
                <c:pt idx="5">
                  <c:v>0.30434782608695665</c:v>
                </c:pt>
                <c:pt idx="6">
                  <c:v>0.39130434782608714</c:v>
                </c:pt>
                <c:pt idx="7">
                  <c:v>0.43478260869565238</c:v>
                </c:pt>
                <c:pt idx="8">
                  <c:v>8.6956521739130474E-2</c:v>
                </c:pt>
                <c:pt idx="9">
                  <c:v>8.6956521739130474E-2</c:v>
                </c:pt>
                <c:pt idx="10">
                  <c:v>4.3478260869565223E-2</c:v>
                </c:pt>
                <c:pt idx="11">
                  <c:v>0.1304347826086957</c:v>
                </c:pt>
                <c:pt idx="12">
                  <c:v>0.1304347826086957</c:v>
                </c:pt>
                <c:pt idx="13">
                  <c:v>0</c:v>
                </c:pt>
                <c:pt idx="14">
                  <c:v>0</c:v>
                </c:pt>
                <c:pt idx="15">
                  <c:v>8.6956521739130474E-2</c:v>
                </c:pt>
                <c:pt idx="16">
                  <c:v>0.30434782608695665</c:v>
                </c:pt>
                <c:pt idx="17">
                  <c:v>0.17391304347826098</c:v>
                </c:pt>
                <c:pt idx="18">
                  <c:v>0.30434782608695665</c:v>
                </c:pt>
                <c:pt idx="19">
                  <c:v>4.3478260869565223E-2</c:v>
                </c:pt>
                <c:pt idx="20">
                  <c:v>4.3478260869565223E-2</c:v>
                </c:pt>
              </c:numCache>
            </c:numRef>
          </c:val>
        </c:ser>
        <c:ser>
          <c:idx val="1"/>
          <c:order val="1"/>
          <c:tx>
            <c:strRef>
              <c:f>Лист2!$A$9</c:f>
              <c:strCache>
                <c:ptCount val="1"/>
                <c:pt idx="0">
                  <c:v>Средняя</c:v>
                </c:pt>
              </c:strCache>
            </c:strRef>
          </c:tx>
          <c:invertIfNegative val="0"/>
          <c:cat>
            <c:strRef>
              <c:f>Лист2!$FG$2:$GA$2</c:f>
              <c:strCache>
                <c:ptCount val="21"/>
                <c:pt idx="0">
                  <c:v>дисциплинированность</c:v>
                </c:pt>
                <c:pt idx="1">
                  <c:v>ответственность</c:v>
                </c:pt>
                <c:pt idx="2">
                  <c:v>трудолюбие</c:v>
                </c:pt>
                <c:pt idx="3">
                  <c:v>аккуратность</c:v>
                </c:pt>
                <c:pt idx="4">
                  <c:v>работоспособность</c:v>
                </c:pt>
                <c:pt idx="5">
                  <c:v>исполнительность</c:v>
                </c:pt>
                <c:pt idx="6">
                  <c:v>организованность</c:v>
                </c:pt>
                <c:pt idx="7">
                  <c:v>стрессоустойчивость</c:v>
                </c:pt>
                <c:pt idx="8">
                  <c:v>энергичность</c:v>
                </c:pt>
                <c:pt idx="9">
                  <c:v>креативность</c:v>
                </c:pt>
                <c:pt idx="10">
                  <c:v>любознательность</c:v>
                </c:pt>
                <c:pt idx="11">
                  <c:v>сообразительность</c:v>
                </c:pt>
                <c:pt idx="12">
                  <c:v>доброжелательность</c:v>
                </c:pt>
                <c:pt idx="13">
                  <c:v>справедливость</c:v>
                </c:pt>
                <c:pt idx="14">
                  <c:v>жизнерадостность</c:v>
                </c:pt>
                <c:pt idx="15">
                  <c:v>открытость</c:v>
                </c:pt>
                <c:pt idx="16">
                  <c:v>общительность</c:v>
                </c:pt>
                <c:pt idx="17">
                  <c:v>порядочность</c:v>
                </c:pt>
                <c:pt idx="18">
                  <c:v>предприимчивость</c:v>
                </c:pt>
                <c:pt idx="19">
                  <c:v>лидерство</c:v>
                </c:pt>
                <c:pt idx="20">
                  <c:v>др.</c:v>
                </c:pt>
              </c:strCache>
            </c:strRef>
          </c:cat>
          <c:val>
            <c:numRef>
              <c:f>Лист2!$FG$9:$GA$9</c:f>
              <c:numCache>
                <c:formatCode>0%</c:formatCode>
                <c:ptCount val="21"/>
                <c:pt idx="0">
                  <c:v>0.65000000000000024</c:v>
                </c:pt>
                <c:pt idx="1">
                  <c:v>0.9</c:v>
                </c:pt>
                <c:pt idx="2">
                  <c:v>0.5</c:v>
                </c:pt>
                <c:pt idx="3">
                  <c:v>0.27500000000000002</c:v>
                </c:pt>
                <c:pt idx="4">
                  <c:v>0.47500000000000009</c:v>
                </c:pt>
                <c:pt idx="5">
                  <c:v>0.32500000000000012</c:v>
                </c:pt>
                <c:pt idx="6">
                  <c:v>0.25</c:v>
                </c:pt>
                <c:pt idx="7">
                  <c:v>0.42500000000000016</c:v>
                </c:pt>
                <c:pt idx="8">
                  <c:v>0.2</c:v>
                </c:pt>
                <c:pt idx="9">
                  <c:v>0.05</c:v>
                </c:pt>
                <c:pt idx="10">
                  <c:v>0</c:v>
                </c:pt>
                <c:pt idx="11">
                  <c:v>0.2</c:v>
                </c:pt>
                <c:pt idx="12">
                  <c:v>0.15000000000000005</c:v>
                </c:pt>
                <c:pt idx="13">
                  <c:v>2.5000000000000001E-2</c:v>
                </c:pt>
                <c:pt idx="14">
                  <c:v>2.5000000000000001E-2</c:v>
                </c:pt>
                <c:pt idx="15">
                  <c:v>2.5000000000000001E-2</c:v>
                </c:pt>
                <c:pt idx="16">
                  <c:v>0.2</c:v>
                </c:pt>
                <c:pt idx="17">
                  <c:v>0.15000000000000005</c:v>
                </c:pt>
                <c:pt idx="18">
                  <c:v>0.22500000000000001</c:v>
                </c:pt>
                <c:pt idx="19">
                  <c:v>0.15000000000000005</c:v>
                </c:pt>
                <c:pt idx="20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Лист2!$A$10</c:f>
              <c:strCache>
                <c:ptCount val="1"/>
                <c:pt idx="0">
                  <c:v>Крупная</c:v>
                </c:pt>
              </c:strCache>
            </c:strRef>
          </c:tx>
          <c:invertIfNegative val="0"/>
          <c:cat>
            <c:strRef>
              <c:f>Лист2!$FG$2:$GA$2</c:f>
              <c:strCache>
                <c:ptCount val="21"/>
                <c:pt idx="0">
                  <c:v>дисциплинированность</c:v>
                </c:pt>
                <c:pt idx="1">
                  <c:v>ответственность</c:v>
                </c:pt>
                <c:pt idx="2">
                  <c:v>трудолюбие</c:v>
                </c:pt>
                <c:pt idx="3">
                  <c:v>аккуратность</c:v>
                </c:pt>
                <c:pt idx="4">
                  <c:v>работоспособность</c:v>
                </c:pt>
                <c:pt idx="5">
                  <c:v>исполнительность</c:v>
                </c:pt>
                <c:pt idx="6">
                  <c:v>организованность</c:v>
                </c:pt>
                <c:pt idx="7">
                  <c:v>стрессоустойчивость</c:v>
                </c:pt>
                <c:pt idx="8">
                  <c:v>энергичность</c:v>
                </c:pt>
                <c:pt idx="9">
                  <c:v>креативность</c:v>
                </c:pt>
                <c:pt idx="10">
                  <c:v>любознательность</c:v>
                </c:pt>
                <c:pt idx="11">
                  <c:v>сообразительность</c:v>
                </c:pt>
                <c:pt idx="12">
                  <c:v>доброжелательность</c:v>
                </c:pt>
                <c:pt idx="13">
                  <c:v>справедливость</c:v>
                </c:pt>
                <c:pt idx="14">
                  <c:v>жизнерадостность</c:v>
                </c:pt>
                <c:pt idx="15">
                  <c:v>открытость</c:v>
                </c:pt>
                <c:pt idx="16">
                  <c:v>общительность</c:v>
                </c:pt>
                <c:pt idx="17">
                  <c:v>порядочность</c:v>
                </c:pt>
                <c:pt idx="18">
                  <c:v>предприимчивость</c:v>
                </c:pt>
                <c:pt idx="19">
                  <c:v>лидерство</c:v>
                </c:pt>
                <c:pt idx="20">
                  <c:v>др.</c:v>
                </c:pt>
              </c:strCache>
            </c:strRef>
          </c:cat>
          <c:val>
            <c:numRef>
              <c:f>Лист2!$FG$10:$GA$10</c:f>
              <c:numCache>
                <c:formatCode>0%</c:formatCode>
                <c:ptCount val="21"/>
                <c:pt idx="0">
                  <c:v>0.5</c:v>
                </c:pt>
                <c:pt idx="1">
                  <c:v>0.84615384615384648</c:v>
                </c:pt>
                <c:pt idx="2">
                  <c:v>0.42307692307692324</c:v>
                </c:pt>
                <c:pt idx="3">
                  <c:v>0.11538461538461539</c:v>
                </c:pt>
                <c:pt idx="4">
                  <c:v>0.61538461538461564</c:v>
                </c:pt>
                <c:pt idx="5">
                  <c:v>0.38461538461538475</c:v>
                </c:pt>
                <c:pt idx="6">
                  <c:v>0.42307692307692324</c:v>
                </c:pt>
                <c:pt idx="7">
                  <c:v>0.57692307692307732</c:v>
                </c:pt>
                <c:pt idx="8">
                  <c:v>0.23076923076923089</c:v>
                </c:pt>
                <c:pt idx="9">
                  <c:v>7.6923076923076927E-2</c:v>
                </c:pt>
                <c:pt idx="10">
                  <c:v>0</c:v>
                </c:pt>
                <c:pt idx="11">
                  <c:v>0.23076923076923089</c:v>
                </c:pt>
                <c:pt idx="12">
                  <c:v>0.15384615384615394</c:v>
                </c:pt>
                <c:pt idx="13">
                  <c:v>0</c:v>
                </c:pt>
                <c:pt idx="14">
                  <c:v>3.8461538461538464E-2</c:v>
                </c:pt>
                <c:pt idx="15">
                  <c:v>7.6923076923076927E-2</c:v>
                </c:pt>
                <c:pt idx="16">
                  <c:v>0.15384615384615394</c:v>
                </c:pt>
                <c:pt idx="17">
                  <c:v>0.15384615384615394</c:v>
                </c:pt>
                <c:pt idx="18">
                  <c:v>0.26923076923076933</c:v>
                </c:pt>
                <c:pt idx="19">
                  <c:v>0.38461538461538475</c:v>
                </c:pt>
                <c:pt idx="2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8923776"/>
        <c:axId val="41422784"/>
        <c:axId val="0"/>
      </c:bar3DChart>
      <c:catAx>
        <c:axId val="789237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422784"/>
        <c:crosses val="autoZero"/>
        <c:auto val="1"/>
        <c:lblAlgn val="ctr"/>
        <c:lblOffset val="100"/>
        <c:noMultiLvlLbl val="0"/>
      </c:catAx>
      <c:valAx>
        <c:axId val="41422784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89237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120557821838552"/>
          <c:y val="0.19413799852456304"/>
          <c:w val="8.50594820225785E-2"/>
          <c:h val="0.13830144080938264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ru-RU" sz="1800" dirty="0"/>
              <a:t> 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Стремление к достижению каких профессиональных целей вы хотели бы видеть у выпускников, желающих работать в вашей компании? </a:t>
            </a:r>
          </a:p>
        </c:rich>
      </c:tx>
      <c:layout>
        <c:manualLayout>
          <c:xMode val="edge"/>
          <c:yMode val="edge"/>
          <c:x val="0.16309381873824477"/>
          <c:y val="3.1672554513339016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269123307477389"/>
          <c:y val="0.12020077782248025"/>
          <c:w val="0.86926984623200054"/>
          <c:h val="0.5316259555146849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Лист2!$A$8</c:f>
              <c:strCache>
                <c:ptCount val="1"/>
                <c:pt idx="0">
                  <c:v>Малая</c:v>
                </c:pt>
              </c:strCache>
            </c:strRef>
          </c:tx>
          <c:invertIfNegative val="0"/>
          <c:cat>
            <c:strRef>
              <c:f>Лист2!$GB$2:$GL$2</c:f>
              <c:strCache>
                <c:ptCount val="11"/>
                <c:pt idx="0">
                  <c:v>самосовершенствование</c:v>
                </c:pt>
                <c:pt idx="1">
                  <c:v>карьера</c:v>
                </c:pt>
                <c:pt idx="2">
                  <c:v> материальное благополучие</c:v>
                </c:pt>
                <c:pt idx="3">
                  <c:v>польза для общества</c:v>
                </c:pt>
                <c:pt idx="4">
                  <c:v>самореализация</c:v>
                </c:pt>
                <c:pt idx="5">
                  <c:v>общественное признание</c:v>
                </c:pt>
                <c:pt idx="6">
                  <c:v>повышение социального статуса</c:v>
                </c:pt>
                <c:pt idx="7">
                  <c:v>известность</c:v>
                </c:pt>
                <c:pt idx="8">
                  <c:v> повышение профессионального уровня</c:v>
                </c:pt>
                <c:pt idx="9">
                  <c:v>творческое самовыражение</c:v>
                </c:pt>
                <c:pt idx="10">
                  <c:v>др.</c:v>
                </c:pt>
              </c:strCache>
            </c:strRef>
          </c:cat>
          <c:val>
            <c:numRef>
              <c:f>Лист2!$GB$8:$GL$8</c:f>
              <c:numCache>
                <c:formatCode>0%</c:formatCode>
                <c:ptCount val="11"/>
                <c:pt idx="0">
                  <c:v>0.65217391304347883</c:v>
                </c:pt>
                <c:pt idx="1">
                  <c:v>0.47826086956521752</c:v>
                </c:pt>
                <c:pt idx="2">
                  <c:v>0.30434782608695665</c:v>
                </c:pt>
                <c:pt idx="3">
                  <c:v>0.21739130434782619</c:v>
                </c:pt>
                <c:pt idx="4">
                  <c:v>0.56521739130434756</c:v>
                </c:pt>
                <c:pt idx="5">
                  <c:v>8.6956521739130474E-2</c:v>
                </c:pt>
                <c:pt idx="6">
                  <c:v>0.21739130434782619</c:v>
                </c:pt>
                <c:pt idx="7">
                  <c:v>4.3478260869565223E-2</c:v>
                </c:pt>
                <c:pt idx="8">
                  <c:v>0.86956521739130455</c:v>
                </c:pt>
                <c:pt idx="9">
                  <c:v>0.26086956521739141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Лист2!$A$9</c:f>
              <c:strCache>
                <c:ptCount val="1"/>
                <c:pt idx="0">
                  <c:v>Средняя</c:v>
                </c:pt>
              </c:strCache>
            </c:strRef>
          </c:tx>
          <c:invertIfNegative val="0"/>
          <c:cat>
            <c:strRef>
              <c:f>Лист2!$GB$2:$GL$2</c:f>
              <c:strCache>
                <c:ptCount val="11"/>
                <c:pt idx="0">
                  <c:v>самосовершенствование</c:v>
                </c:pt>
                <c:pt idx="1">
                  <c:v>карьера</c:v>
                </c:pt>
                <c:pt idx="2">
                  <c:v> материальное благополучие</c:v>
                </c:pt>
                <c:pt idx="3">
                  <c:v>польза для общества</c:v>
                </c:pt>
                <c:pt idx="4">
                  <c:v>самореализация</c:v>
                </c:pt>
                <c:pt idx="5">
                  <c:v>общественное признание</c:v>
                </c:pt>
                <c:pt idx="6">
                  <c:v>повышение социального статуса</c:v>
                </c:pt>
                <c:pt idx="7">
                  <c:v>известность</c:v>
                </c:pt>
                <c:pt idx="8">
                  <c:v> повышение профессионального уровня</c:v>
                </c:pt>
                <c:pt idx="9">
                  <c:v>творческое самовыражение</c:v>
                </c:pt>
                <c:pt idx="10">
                  <c:v>др.</c:v>
                </c:pt>
              </c:strCache>
            </c:strRef>
          </c:cat>
          <c:val>
            <c:numRef>
              <c:f>Лист2!$GB$9:$GL$9</c:f>
              <c:numCache>
                <c:formatCode>0%</c:formatCode>
                <c:ptCount val="11"/>
                <c:pt idx="0">
                  <c:v>0.75000000000000022</c:v>
                </c:pt>
                <c:pt idx="1">
                  <c:v>0.55000000000000004</c:v>
                </c:pt>
                <c:pt idx="2">
                  <c:v>0.25</c:v>
                </c:pt>
                <c:pt idx="3">
                  <c:v>0.27500000000000002</c:v>
                </c:pt>
                <c:pt idx="4">
                  <c:v>0.70000000000000018</c:v>
                </c:pt>
                <c:pt idx="5">
                  <c:v>0.1</c:v>
                </c:pt>
                <c:pt idx="6">
                  <c:v>0.22500000000000001</c:v>
                </c:pt>
                <c:pt idx="7">
                  <c:v>0.05</c:v>
                </c:pt>
                <c:pt idx="8">
                  <c:v>0.8</c:v>
                </c:pt>
                <c:pt idx="9">
                  <c:v>0.17500000000000004</c:v>
                </c:pt>
                <c:pt idx="10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Лист2!$A$10</c:f>
              <c:strCache>
                <c:ptCount val="1"/>
                <c:pt idx="0">
                  <c:v>Крупная</c:v>
                </c:pt>
              </c:strCache>
            </c:strRef>
          </c:tx>
          <c:invertIfNegative val="0"/>
          <c:cat>
            <c:strRef>
              <c:f>Лист2!$GB$2:$GL$2</c:f>
              <c:strCache>
                <c:ptCount val="11"/>
                <c:pt idx="0">
                  <c:v>самосовершенствование</c:v>
                </c:pt>
                <c:pt idx="1">
                  <c:v>карьера</c:v>
                </c:pt>
                <c:pt idx="2">
                  <c:v> материальное благополучие</c:v>
                </c:pt>
                <c:pt idx="3">
                  <c:v>польза для общества</c:v>
                </c:pt>
                <c:pt idx="4">
                  <c:v>самореализация</c:v>
                </c:pt>
                <c:pt idx="5">
                  <c:v>общественное признание</c:v>
                </c:pt>
                <c:pt idx="6">
                  <c:v>повышение социального статуса</c:v>
                </c:pt>
                <c:pt idx="7">
                  <c:v>известность</c:v>
                </c:pt>
                <c:pt idx="8">
                  <c:v> повышение профессионального уровня</c:v>
                </c:pt>
                <c:pt idx="9">
                  <c:v>творческое самовыражение</c:v>
                </c:pt>
                <c:pt idx="10">
                  <c:v>др.</c:v>
                </c:pt>
              </c:strCache>
            </c:strRef>
          </c:cat>
          <c:val>
            <c:numRef>
              <c:f>Лист2!$GB$10:$GL$10</c:f>
              <c:numCache>
                <c:formatCode>0%</c:formatCode>
                <c:ptCount val="11"/>
                <c:pt idx="0">
                  <c:v>0.80769230769230771</c:v>
                </c:pt>
                <c:pt idx="1">
                  <c:v>0.69230769230769251</c:v>
                </c:pt>
                <c:pt idx="2">
                  <c:v>0.23076923076923089</c:v>
                </c:pt>
                <c:pt idx="3">
                  <c:v>0.23076923076923089</c:v>
                </c:pt>
                <c:pt idx="4">
                  <c:v>0.5</c:v>
                </c:pt>
                <c:pt idx="5">
                  <c:v>7.6923076923076927E-2</c:v>
                </c:pt>
                <c:pt idx="6">
                  <c:v>0.30769230769230782</c:v>
                </c:pt>
                <c:pt idx="7">
                  <c:v>0</c:v>
                </c:pt>
                <c:pt idx="8">
                  <c:v>0.88461538461538469</c:v>
                </c:pt>
                <c:pt idx="9">
                  <c:v>0.15384615384615394</c:v>
                </c:pt>
                <c:pt idx="1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95392"/>
        <c:axId val="41423360"/>
        <c:axId val="0"/>
      </c:bar3DChart>
      <c:catAx>
        <c:axId val="799953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423360"/>
        <c:crosses val="autoZero"/>
        <c:auto val="1"/>
        <c:lblAlgn val="ctr"/>
        <c:lblOffset val="100"/>
        <c:noMultiLvlLbl val="0"/>
      </c:catAx>
      <c:valAx>
        <c:axId val="41423360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99953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421087252430942"/>
          <c:y val="0.30784815219265493"/>
          <c:w val="8.7592270569156527E-2"/>
          <c:h val="0.13199206850968445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E6C5-A9BD-4DF0-91FC-AB40A13DF5A5}" type="datetimeFigureOut">
              <a:rPr lang="ru-RU" smtClean="0"/>
              <a:pPr/>
              <a:t>23.09.2014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60CB-37DE-42EB-820E-96BBCCAF00A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E6C5-A9BD-4DF0-91FC-AB40A13DF5A5}" type="datetimeFigureOut">
              <a:rPr lang="ru-RU" smtClean="0"/>
              <a:pPr/>
              <a:t>23.09.2014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60CB-37DE-42EB-820E-96BBCCAF00A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E6C5-A9BD-4DF0-91FC-AB40A13DF5A5}" type="datetimeFigureOut">
              <a:rPr lang="ru-RU" smtClean="0"/>
              <a:pPr/>
              <a:t>23.09.2014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60CB-37DE-42EB-820E-96BBCCAF00A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E6C5-A9BD-4DF0-91FC-AB40A13DF5A5}" type="datetimeFigureOut">
              <a:rPr lang="ru-RU" smtClean="0"/>
              <a:pPr/>
              <a:t>23.09.2014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60CB-37DE-42EB-820E-96BBCCAF00A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E6C5-A9BD-4DF0-91FC-AB40A13DF5A5}" type="datetimeFigureOut">
              <a:rPr lang="ru-RU" smtClean="0"/>
              <a:pPr/>
              <a:t>23.09.2014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60CB-37DE-42EB-820E-96BBCCAF00A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E6C5-A9BD-4DF0-91FC-AB40A13DF5A5}" type="datetimeFigureOut">
              <a:rPr lang="ru-RU" smtClean="0"/>
              <a:pPr/>
              <a:t>23.09.2014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60CB-37DE-42EB-820E-96BBCCAF00A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E6C5-A9BD-4DF0-91FC-AB40A13DF5A5}" type="datetimeFigureOut">
              <a:rPr lang="ru-RU" smtClean="0"/>
              <a:pPr/>
              <a:t>23.09.2014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60CB-37DE-42EB-820E-96BBCCAF00A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E6C5-A9BD-4DF0-91FC-AB40A13DF5A5}" type="datetimeFigureOut">
              <a:rPr lang="ru-RU" smtClean="0"/>
              <a:pPr/>
              <a:t>23.09.2014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60CB-37DE-42EB-820E-96BBCCAF00A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E6C5-A9BD-4DF0-91FC-AB40A13DF5A5}" type="datetimeFigureOut">
              <a:rPr lang="ru-RU" smtClean="0"/>
              <a:pPr/>
              <a:t>23.09.2014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60CB-37DE-42EB-820E-96BBCCAF00A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E6C5-A9BD-4DF0-91FC-AB40A13DF5A5}" type="datetimeFigureOut">
              <a:rPr lang="ru-RU" smtClean="0"/>
              <a:pPr/>
              <a:t>23.09.2014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60CB-37DE-42EB-820E-96BBCCAF00A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E6C5-A9BD-4DF0-91FC-AB40A13DF5A5}" type="datetimeFigureOut">
              <a:rPr lang="ru-RU" smtClean="0"/>
              <a:pPr/>
              <a:t>23.09.2014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60CB-37DE-42EB-820E-96BBCCAF00A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003E6C5-A9BD-4DF0-91FC-AB40A13DF5A5}" type="datetimeFigureOut">
              <a:rPr lang="ru-RU" smtClean="0"/>
              <a:pPr/>
              <a:t>23.09.2014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27760CB-37DE-42EB-820E-96BBCCAF00A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4151" y="4077072"/>
            <a:ext cx="7406640" cy="1224136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Доклад подготовила: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Фадеева Т. А.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студентка </a:t>
            </a: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курса Барнаульского филиала Финансового университета при Правительстве РФ</a:t>
            </a:r>
            <a:endParaRPr lang="ru-RU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132856"/>
            <a:ext cx="7406640" cy="1800200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КАЧЕСТВО ПОДГОТОВКИ ВЫПУСКНИКОВ: АКТУАЛЬНАЯ ПРОБЛЕМА ВУЗА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16632"/>
            <a:ext cx="1422015" cy="1838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725974961"/>
              </p:ext>
            </p:extLst>
          </p:nvPr>
        </p:nvGraphicFramePr>
        <p:xfrm>
          <a:off x="0" y="1556792"/>
          <a:ext cx="9144000" cy="5205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20585"/>
            <a:ext cx="1422015" cy="1838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854484436"/>
              </p:ext>
            </p:extLst>
          </p:nvPr>
        </p:nvGraphicFramePr>
        <p:xfrm>
          <a:off x="395535" y="2026743"/>
          <a:ext cx="8496945" cy="4642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88640"/>
            <a:ext cx="1422015" cy="1838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552397406"/>
              </p:ext>
            </p:extLst>
          </p:nvPr>
        </p:nvGraphicFramePr>
        <p:xfrm>
          <a:off x="107505" y="1988840"/>
          <a:ext cx="8808242" cy="4611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74329"/>
            <a:ext cx="1422015" cy="1838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611551202"/>
              </p:ext>
            </p:extLst>
          </p:nvPr>
        </p:nvGraphicFramePr>
        <p:xfrm>
          <a:off x="16768" y="1951782"/>
          <a:ext cx="8953500" cy="4774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16632"/>
            <a:ext cx="1420813" cy="183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78728"/>
            <a:ext cx="1422015" cy="1838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14516"/>
              </p:ext>
            </p:extLst>
          </p:nvPr>
        </p:nvGraphicFramePr>
        <p:xfrm>
          <a:off x="107502" y="2490314"/>
          <a:ext cx="8808245" cy="42676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12370"/>
                <a:gridCol w="1152128"/>
                <a:gridCol w="1080120"/>
                <a:gridCol w="1152128"/>
                <a:gridCol w="1080120"/>
                <a:gridCol w="1031379"/>
              </a:tblGrid>
              <a:tr h="24425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Личные качества выпускников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Оценки 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93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Очень высокое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Высокое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Низкое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Затрудняюсь ответить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ctr"/>
                </a:tc>
              </a:tr>
              <a:tr h="3393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Стремление развиваться в профессиональном и личном плане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</a:tr>
              <a:tr h="169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Ответственность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</a:tr>
              <a:tr h="169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Общительность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</a:tr>
              <a:tr h="169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Высокая обучаемость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</a:tr>
              <a:tr h="169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Этика поведения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</a:tr>
              <a:tr h="169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работать в команде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</a:tr>
              <a:tr h="169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Ориентация на результат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</a:tr>
              <a:tr h="169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Высокая организованность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</a:tr>
              <a:tr h="169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Инициативность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</a:tr>
              <a:tr h="3393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Способность принимать самостоятельные решения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</a:tr>
              <a:tr h="169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Гибкость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</a:tr>
              <a:tr h="169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Организаторские способности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</a:tr>
              <a:tr h="169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Креативность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</a:tr>
              <a:tr h="169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Лидерство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</a:tr>
              <a:tr h="169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Рациональность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</a:tr>
              <a:tr h="169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Амбициозность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</a:tr>
              <a:tr h="169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Стрессоустойчивость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</a:tr>
              <a:tr h="169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Аналитические способности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80" marR="60280" marT="0" marB="0" anchor="b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78886" y="1855275"/>
            <a:ext cx="742845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Оценка руководителями личных качеств выпускников Финуниверситета как молодых специалистов</a:t>
            </a:r>
            <a:endParaRPr kumimoji="0" lang="ru-RU" alt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78728"/>
            <a:ext cx="1422015" cy="1838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924645909"/>
              </p:ext>
            </p:extLst>
          </p:nvPr>
        </p:nvGraphicFramePr>
        <p:xfrm>
          <a:off x="-24617" y="1916831"/>
          <a:ext cx="9168617" cy="4930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643995"/>
              </p:ext>
            </p:extLst>
          </p:nvPr>
        </p:nvGraphicFramePr>
        <p:xfrm>
          <a:off x="107504" y="2484641"/>
          <a:ext cx="8856985" cy="41949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693"/>
                <a:gridCol w="2345659"/>
                <a:gridCol w="1152128"/>
                <a:gridCol w="1152128"/>
                <a:gridCol w="1152128"/>
                <a:gridCol w="1080120"/>
                <a:gridCol w="1152129"/>
              </a:tblGrid>
              <a:tr h="44984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Оценки 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96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Очень высокая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Высокая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Средняя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Низкая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Затрудняюсь ответить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</a:tr>
              <a:tr h="4498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карьеры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</a:tr>
              <a:tr h="4498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Презентации,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</a:tr>
              <a:tr h="4498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Конкурсы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</a:tr>
              <a:tr h="5435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Тренинги и мастер-классы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</a:tr>
              <a:tr h="5435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Обучающие программы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</a:tr>
              <a:tr h="3985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Если другое, дописать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655" marR="65655" marT="0" marB="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420137" y="1971505"/>
            <a:ext cx="68872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Оценка эффективности мероприятий с участием работодателей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78728"/>
            <a:ext cx="1422015" cy="1838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233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024461" y="2838337"/>
            <a:ext cx="7406640" cy="72008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78728"/>
            <a:ext cx="1422015" cy="1838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869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1252</TotalTime>
  <Words>282</Words>
  <Application>Microsoft Office PowerPoint</Application>
  <PresentationFormat>Экран (4:3)</PresentationFormat>
  <Paragraphs>177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КАЧЕСТВО ПОДГОТОВКИ ВЫПУСКНИКОВ: АКТУАЛЬНАЯ ПРОБЛЕМА ВУЗА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ПРОБЛЕМЫ РЕАЛИЗАЦИИ МОЛОДЕЖНОЙ ПОЛИТИКИ</dc:title>
  <dc:creator>Admin</dc:creator>
  <cp:lastModifiedBy>Семука Андрей</cp:lastModifiedBy>
  <cp:revision>116</cp:revision>
  <dcterms:created xsi:type="dcterms:W3CDTF">2014-04-21T01:54:33Z</dcterms:created>
  <dcterms:modified xsi:type="dcterms:W3CDTF">2014-09-23T03:09:03Z</dcterms:modified>
</cp:coreProperties>
</file>